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76" r:id="rId2"/>
    <p:sldId id="277" r:id="rId3"/>
    <p:sldId id="278" r:id="rId4"/>
    <p:sldId id="258" r:id="rId5"/>
    <p:sldId id="267" r:id="rId6"/>
    <p:sldId id="274" r:id="rId7"/>
    <p:sldId id="27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4" d="100"/>
          <a:sy n="74" d="100"/>
        </p:scale>
        <p:origin x="-1854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859122-0274-4ECE-AEEE-42BCD0CD6D55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B663D090-B03F-4F9A-941E-619F8D94A39B}">
      <dgm:prSet phldrT="[Text]" custT="1"/>
      <dgm:spPr/>
      <dgm:t>
        <a:bodyPr/>
        <a:lstStyle/>
        <a:p>
          <a:r>
            <a:rPr lang="en-US" sz="1800"/>
            <a:t>3 levels of reading </a:t>
          </a:r>
          <a:r>
            <a:rPr lang="en-US" sz="1600"/>
            <a:t>            </a:t>
          </a:r>
        </a:p>
        <a:p>
          <a:r>
            <a:rPr lang="en-US" sz="1600"/>
            <a:t>(</a:t>
          </a:r>
          <a:r>
            <a:rPr lang="en-US" sz="1300"/>
            <a:t> </a:t>
          </a:r>
          <a:r>
            <a:rPr lang="en-US" sz="1600"/>
            <a:t>how reading skills are acquired)</a:t>
          </a:r>
        </a:p>
      </dgm:t>
    </dgm:pt>
    <dgm:pt modelId="{16380F7A-FFB7-4F57-A6C2-F903C272DF2C}" type="parTrans" cxnId="{AFE79A13-CC25-496E-8AF7-A7E2712CB333}">
      <dgm:prSet/>
      <dgm:spPr/>
      <dgm:t>
        <a:bodyPr/>
        <a:lstStyle/>
        <a:p>
          <a:endParaRPr lang="en-US"/>
        </a:p>
      </dgm:t>
    </dgm:pt>
    <dgm:pt modelId="{E09481AD-2372-41CD-BFDD-15E0BD248D0F}" type="sibTrans" cxnId="{AFE79A13-CC25-496E-8AF7-A7E2712CB333}">
      <dgm:prSet/>
      <dgm:spPr/>
      <dgm:t>
        <a:bodyPr/>
        <a:lstStyle/>
        <a:p>
          <a:endParaRPr lang="en-US"/>
        </a:p>
      </dgm:t>
    </dgm:pt>
    <dgm:pt modelId="{AFEE84F8-F8DD-466C-8FA9-A26C4401ECEC}">
      <dgm:prSet phldrT="[Text]" custT="1"/>
      <dgm:spPr/>
      <dgm:t>
        <a:bodyPr/>
        <a:lstStyle/>
        <a:p>
          <a:r>
            <a:rPr lang="en-US" sz="1400" b="1"/>
            <a:t>SUPRA-LEXICAL </a:t>
          </a:r>
        </a:p>
        <a:p>
          <a:r>
            <a:rPr lang="en-US" sz="1400"/>
            <a:t>Reading Comprehension</a:t>
          </a:r>
        </a:p>
        <a:p>
          <a:r>
            <a:rPr lang="en-US" sz="1400"/>
            <a:t>Listening Comprehension</a:t>
          </a:r>
        </a:p>
      </dgm:t>
    </dgm:pt>
    <dgm:pt modelId="{640ADFDC-166F-4AD7-9EFF-F8D3A74865D1}" type="parTrans" cxnId="{A66D6153-B215-4C58-AC4E-C991D15BE1A2}">
      <dgm:prSet/>
      <dgm:spPr/>
      <dgm:t>
        <a:bodyPr/>
        <a:lstStyle/>
        <a:p>
          <a:endParaRPr lang="en-US"/>
        </a:p>
      </dgm:t>
    </dgm:pt>
    <dgm:pt modelId="{8288DFC7-5D86-4630-87FF-0B572ED9D079}" type="sibTrans" cxnId="{A66D6153-B215-4C58-AC4E-C991D15BE1A2}">
      <dgm:prSet/>
      <dgm:spPr/>
      <dgm:t>
        <a:bodyPr/>
        <a:lstStyle/>
        <a:p>
          <a:endParaRPr lang="en-US"/>
        </a:p>
      </dgm:t>
    </dgm:pt>
    <dgm:pt modelId="{361649CB-E735-4A98-A180-052C6E9906A1}">
      <dgm:prSet custT="1"/>
      <dgm:spPr/>
      <dgm:t>
        <a:bodyPr/>
        <a:lstStyle/>
        <a:p>
          <a:r>
            <a:rPr lang="en-US" sz="1400" b="1" dirty="0"/>
            <a:t>SUB-LEXICAL </a:t>
          </a:r>
        </a:p>
        <a:p>
          <a:r>
            <a:rPr lang="en-US" sz="1400" b="0" dirty="0"/>
            <a:t>Phonological Awareness, Rapid Naming, Working Memory, (Attention Processes), Orthographic Processing</a:t>
          </a:r>
        </a:p>
      </dgm:t>
    </dgm:pt>
    <dgm:pt modelId="{F6AC9704-BFEC-4DAF-AA98-A40F9EB681A3}" type="parTrans" cxnId="{56273FCF-2812-4A68-BA4F-7CC78A6E65EA}">
      <dgm:prSet/>
      <dgm:spPr/>
      <dgm:t>
        <a:bodyPr/>
        <a:lstStyle/>
        <a:p>
          <a:endParaRPr lang="en-US"/>
        </a:p>
      </dgm:t>
    </dgm:pt>
    <dgm:pt modelId="{C674F2E5-EBE3-437A-A4B6-104011078ABA}" type="sibTrans" cxnId="{56273FCF-2812-4A68-BA4F-7CC78A6E65EA}">
      <dgm:prSet/>
      <dgm:spPr/>
      <dgm:t>
        <a:bodyPr/>
        <a:lstStyle/>
        <a:p>
          <a:endParaRPr lang="en-US"/>
        </a:p>
      </dgm:t>
    </dgm:pt>
    <dgm:pt modelId="{F547E950-01BD-46E0-AA42-23FABDEA3C7F}">
      <dgm:prSet custT="1"/>
      <dgm:spPr/>
      <dgm:t>
        <a:bodyPr/>
        <a:lstStyle/>
        <a:p>
          <a:r>
            <a:rPr lang="en-US" sz="1400" b="1"/>
            <a:t>LEXICAL </a:t>
          </a:r>
        </a:p>
        <a:p>
          <a:r>
            <a:rPr lang="en-US" sz="1400" b="0"/>
            <a:t>Decoding (phonics), </a:t>
          </a:r>
        </a:p>
        <a:p>
          <a:r>
            <a:rPr lang="en-US" sz="1400" b="0"/>
            <a:t>encoding (spelling), </a:t>
          </a:r>
        </a:p>
        <a:p>
          <a:r>
            <a:rPr lang="en-US" sz="1400" b="0"/>
            <a:t>Fluency (rate &amp; accuracy)</a:t>
          </a:r>
        </a:p>
        <a:p>
          <a:r>
            <a:rPr lang="en-US" sz="1400" b="0"/>
            <a:t>vocabulary knowledge</a:t>
          </a:r>
        </a:p>
      </dgm:t>
    </dgm:pt>
    <dgm:pt modelId="{6217EBD4-8170-405D-8158-1EF3A41B4914}" type="parTrans" cxnId="{8921FBEC-22DD-495A-8CFF-83A8024A4FBE}">
      <dgm:prSet/>
      <dgm:spPr/>
      <dgm:t>
        <a:bodyPr/>
        <a:lstStyle/>
        <a:p>
          <a:endParaRPr lang="en-US"/>
        </a:p>
      </dgm:t>
    </dgm:pt>
    <dgm:pt modelId="{9E361DFC-52F7-4D44-A664-629F6F8376D8}" type="sibTrans" cxnId="{8921FBEC-22DD-495A-8CFF-83A8024A4FBE}">
      <dgm:prSet/>
      <dgm:spPr/>
      <dgm:t>
        <a:bodyPr/>
        <a:lstStyle/>
        <a:p>
          <a:endParaRPr lang="en-US"/>
        </a:p>
      </dgm:t>
    </dgm:pt>
    <dgm:pt modelId="{30A2ABA3-7FAC-48D9-A7DD-54DAF2FE2007}" type="pres">
      <dgm:prSet presAssocID="{5B859122-0274-4ECE-AEEE-42BCD0CD6D55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EB8A368-12B8-4876-BC54-9A1625D4AC51}" type="pres">
      <dgm:prSet presAssocID="{B663D090-B03F-4F9A-941E-619F8D94A39B}" presName="root1" presStyleCnt="0"/>
      <dgm:spPr/>
    </dgm:pt>
    <dgm:pt modelId="{3ED88CC3-9BC8-4C97-B046-C3D963CDFA6C}" type="pres">
      <dgm:prSet presAssocID="{B663D090-B03F-4F9A-941E-619F8D94A39B}" presName="LevelOneTextNode" presStyleLbl="node0" presStyleIdx="0" presStyleCnt="1" custScaleX="11311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D10190F-34B5-44C6-B167-83C126FF1F09}" type="pres">
      <dgm:prSet presAssocID="{B663D090-B03F-4F9A-941E-619F8D94A39B}" presName="level2hierChild" presStyleCnt="0"/>
      <dgm:spPr/>
    </dgm:pt>
    <dgm:pt modelId="{05C59A4A-CB1A-4059-8C91-67938F179B8D}" type="pres">
      <dgm:prSet presAssocID="{640ADFDC-166F-4AD7-9EFF-F8D3A74865D1}" presName="conn2-1" presStyleLbl="parChTrans1D2" presStyleIdx="0" presStyleCnt="3"/>
      <dgm:spPr/>
      <dgm:t>
        <a:bodyPr/>
        <a:lstStyle/>
        <a:p>
          <a:endParaRPr lang="en-US"/>
        </a:p>
      </dgm:t>
    </dgm:pt>
    <dgm:pt modelId="{407C8A26-2209-46BE-9348-3343353083F3}" type="pres">
      <dgm:prSet presAssocID="{640ADFDC-166F-4AD7-9EFF-F8D3A74865D1}" presName="connTx" presStyleLbl="parChTrans1D2" presStyleIdx="0" presStyleCnt="3"/>
      <dgm:spPr/>
      <dgm:t>
        <a:bodyPr/>
        <a:lstStyle/>
        <a:p>
          <a:endParaRPr lang="en-US"/>
        </a:p>
      </dgm:t>
    </dgm:pt>
    <dgm:pt modelId="{EF1BAF91-7F29-427D-9E10-6A5C4A3B3A30}" type="pres">
      <dgm:prSet presAssocID="{AFEE84F8-F8DD-466C-8FA9-A26C4401ECEC}" presName="root2" presStyleCnt="0"/>
      <dgm:spPr/>
    </dgm:pt>
    <dgm:pt modelId="{531D646A-E8C9-4B95-80AC-DC2645967F14}" type="pres">
      <dgm:prSet presAssocID="{AFEE84F8-F8DD-466C-8FA9-A26C4401ECEC}" presName="LevelTwoTextNode" presStyleLbl="node2" presStyleIdx="0" presStyleCnt="3" custScaleX="126096" custScaleY="13663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DF6DC82-83B1-4C98-BE41-EFC674DCE63F}" type="pres">
      <dgm:prSet presAssocID="{AFEE84F8-F8DD-466C-8FA9-A26C4401ECEC}" presName="level3hierChild" presStyleCnt="0"/>
      <dgm:spPr/>
    </dgm:pt>
    <dgm:pt modelId="{05EC41E2-4000-4086-8955-EC377B506794}" type="pres">
      <dgm:prSet presAssocID="{6217EBD4-8170-405D-8158-1EF3A41B4914}" presName="conn2-1" presStyleLbl="parChTrans1D2" presStyleIdx="1" presStyleCnt="3"/>
      <dgm:spPr/>
      <dgm:t>
        <a:bodyPr/>
        <a:lstStyle/>
        <a:p>
          <a:endParaRPr lang="en-US"/>
        </a:p>
      </dgm:t>
    </dgm:pt>
    <dgm:pt modelId="{28320938-F21F-4404-BBDD-38EDA2A327FF}" type="pres">
      <dgm:prSet presAssocID="{6217EBD4-8170-405D-8158-1EF3A41B4914}" presName="connTx" presStyleLbl="parChTrans1D2" presStyleIdx="1" presStyleCnt="3"/>
      <dgm:spPr/>
      <dgm:t>
        <a:bodyPr/>
        <a:lstStyle/>
        <a:p>
          <a:endParaRPr lang="en-US"/>
        </a:p>
      </dgm:t>
    </dgm:pt>
    <dgm:pt modelId="{9EBDFA70-BF19-4A2C-A649-C15BBBF7CDA1}" type="pres">
      <dgm:prSet presAssocID="{F547E950-01BD-46E0-AA42-23FABDEA3C7F}" presName="root2" presStyleCnt="0"/>
      <dgm:spPr/>
    </dgm:pt>
    <dgm:pt modelId="{62442DAF-9643-4759-A8AE-B987FAD4E5ED}" type="pres">
      <dgm:prSet presAssocID="{F547E950-01BD-46E0-AA42-23FABDEA3C7F}" presName="LevelTwoTextNode" presStyleLbl="node2" presStyleIdx="1" presStyleCnt="3" custScaleX="128337" custScaleY="188454" custLinFactNeighborX="357" custLinFactNeighborY="-117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0C6CF2D-675A-494F-9A23-AB42882741F9}" type="pres">
      <dgm:prSet presAssocID="{F547E950-01BD-46E0-AA42-23FABDEA3C7F}" presName="level3hierChild" presStyleCnt="0"/>
      <dgm:spPr/>
    </dgm:pt>
    <dgm:pt modelId="{B0E3A2D9-666D-42C6-8E3B-4C27D195BE55}" type="pres">
      <dgm:prSet presAssocID="{F6AC9704-BFEC-4DAF-AA98-A40F9EB681A3}" presName="conn2-1" presStyleLbl="parChTrans1D2" presStyleIdx="2" presStyleCnt="3"/>
      <dgm:spPr/>
      <dgm:t>
        <a:bodyPr/>
        <a:lstStyle/>
        <a:p>
          <a:endParaRPr lang="en-US"/>
        </a:p>
      </dgm:t>
    </dgm:pt>
    <dgm:pt modelId="{4DD5A02E-2F87-4F9C-8633-9C89D954AD45}" type="pres">
      <dgm:prSet presAssocID="{F6AC9704-BFEC-4DAF-AA98-A40F9EB681A3}" presName="connTx" presStyleLbl="parChTrans1D2" presStyleIdx="2" presStyleCnt="3"/>
      <dgm:spPr/>
      <dgm:t>
        <a:bodyPr/>
        <a:lstStyle/>
        <a:p>
          <a:endParaRPr lang="en-US"/>
        </a:p>
      </dgm:t>
    </dgm:pt>
    <dgm:pt modelId="{3519DC41-73CF-4FCC-8E88-AAAEC19925A4}" type="pres">
      <dgm:prSet presAssocID="{361649CB-E735-4A98-A180-052C6E9906A1}" presName="root2" presStyleCnt="0"/>
      <dgm:spPr/>
    </dgm:pt>
    <dgm:pt modelId="{4B53B803-6786-4C39-ABD6-C1536483CAA2}" type="pres">
      <dgm:prSet presAssocID="{361649CB-E735-4A98-A180-052C6E9906A1}" presName="LevelTwoTextNode" presStyleLbl="node2" presStyleIdx="2" presStyleCnt="3" custScaleX="128199" custScaleY="14684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D72027-1C06-400E-8A52-3EC444FC53A8}" type="pres">
      <dgm:prSet presAssocID="{361649CB-E735-4A98-A180-052C6E9906A1}" presName="level3hierChild" presStyleCnt="0"/>
      <dgm:spPr/>
    </dgm:pt>
  </dgm:ptLst>
  <dgm:cxnLst>
    <dgm:cxn modelId="{9CBAAC67-6510-43DA-BBDF-46BBA0975405}" type="presOf" srcId="{640ADFDC-166F-4AD7-9EFF-F8D3A74865D1}" destId="{407C8A26-2209-46BE-9348-3343353083F3}" srcOrd="1" destOrd="0" presId="urn:microsoft.com/office/officeart/2008/layout/HorizontalMultiLevelHierarchy"/>
    <dgm:cxn modelId="{0701385B-8AB1-4350-92AE-887B43E8A457}" type="presOf" srcId="{361649CB-E735-4A98-A180-052C6E9906A1}" destId="{4B53B803-6786-4C39-ABD6-C1536483CAA2}" srcOrd="0" destOrd="0" presId="urn:microsoft.com/office/officeart/2008/layout/HorizontalMultiLevelHierarchy"/>
    <dgm:cxn modelId="{56273FCF-2812-4A68-BA4F-7CC78A6E65EA}" srcId="{B663D090-B03F-4F9A-941E-619F8D94A39B}" destId="{361649CB-E735-4A98-A180-052C6E9906A1}" srcOrd="2" destOrd="0" parTransId="{F6AC9704-BFEC-4DAF-AA98-A40F9EB681A3}" sibTransId="{C674F2E5-EBE3-437A-A4B6-104011078ABA}"/>
    <dgm:cxn modelId="{7421D351-D1C5-4CCA-A034-5E54DD5474D0}" type="presOf" srcId="{F6AC9704-BFEC-4DAF-AA98-A40F9EB681A3}" destId="{4DD5A02E-2F87-4F9C-8633-9C89D954AD45}" srcOrd="1" destOrd="0" presId="urn:microsoft.com/office/officeart/2008/layout/HorizontalMultiLevelHierarchy"/>
    <dgm:cxn modelId="{F3D7F535-8C5F-4503-AAF2-B495177EBF6B}" type="presOf" srcId="{6217EBD4-8170-405D-8158-1EF3A41B4914}" destId="{28320938-F21F-4404-BBDD-38EDA2A327FF}" srcOrd="1" destOrd="0" presId="urn:microsoft.com/office/officeart/2008/layout/HorizontalMultiLevelHierarchy"/>
    <dgm:cxn modelId="{A66D6153-B215-4C58-AC4E-C991D15BE1A2}" srcId="{B663D090-B03F-4F9A-941E-619F8D94A39B}" destId="{AFEE84F8-F8DD-466C-8FA9-A26C4401ECEC}" srcOrd="0" destOrd="0" parTransId="{640ADFDC-166F-4AD7-9EFF-F8D3A74865D1}" sibTransId="{8288DFC7-5D86-4630-87FF-0B572ED9D079}"/>
    <dgm:cxn modelId="{3B7C06B6-16CD-40F0-BE92-3B30D4A0C78E}" type="presOf" srcId="{AFEE84F8-F8DD-466C-8FA9-A26C4401ECEC}" destId="{531D646A-E8C9-4B95-80AC-DC2645967F14}" srcOrd="0" destOrd="0" presId="urn:microsoft.com/office/officeart/2008/layout/HorizontalMultiLevelHierarchy"/>
    <dgm:cxn modelId="{A0EAEFCA-D692-4AD1-9F89-4DEFE95C8769}" type="presOf" srcId="{B663D090-B03F-4F9A-941E-619F8D94A39B}" destId="{3ED88CC3-9BC8-4C97-B046-C3D963CDFA6C}" srcOrd="0" destOrd="0" presId="urn:microsoft.com/office/officeart/2008/layout/HorizontalMultiLevelHierarchy"/>
    <dgm:cxn modelId="{A3790C47-6A43-41E9-B917-5FF8571101C5}" type="presOf" srcId="{5B859122-0274-4ECE-AEEE-42BCD0CD6D55}" destId="{30A2ABA3-7FAC-48D9-A7DD-54DAF2FE2007}" srcOrd="0" destOrd="0" presId="urn:microsoft.com/office/officeart/2008/layout/HorizontalMultiLevelHierarchy"/>
    <dgm:cxn modelId="{9EBCEF28-4E05-4DC7-939F-652ECC8692DB}" type="presOf" srcId="{F6AC9704-BFEC-4DAF-AA98-A40F9EB681A3}" destId="{B0E3A2D9-666D-42C6-8E3B-4C27D195BE55}" srcOrd="0" destOrd="0" presId="urn:microsoft.com/office/officeart/2008/layout/HorizontalMultiLevelHierarchy"/>
    <dgm:cxn modelId="{DEA9F9A2-33DE-4E7F-AE6A-98A8BEAB1202}" type="presOf" srcId="{640ADFDC-166F-4AD7-9EFF-F8D3A74865D1}" destId="{05C59A4A-CB1A-4059-8C91-67938F179B8D}" srcOrd="0" destOrd="0" presId="urn:microsoft.com/office/officeart/2008/layout/HorizontalMultiLevelHierarchy"/>
    <dgm:cxn modelId="{EDE9F500-81A1-4DE4-A4B0-F95CFDC849F6}" type="presOf" srcId="{F547E950-01BD-46E0-AA42-23FABDEA3C7F}" destId="{62442DAF-9643-4759-A8AE-B987FAD4E5ED}" srcOrd="0" destOrd="0" presId="urn:microsoft.com/office/officeart/2008/layout/HorizontalMultiLevelHierarchy"/>
    <dgm:cxn modelId="{AFE79A13-CC25-496E-8AF7-A7E2712CB333}" srcId="{5B859122-0274-4ECE-AEEE-42BCD0CD6D55}" destId="{B663D090-B03F-4F9A-941E-619F8D94A39B}" srcOrd="0" destOrd="0" parTransId="{16380F7A-FFB7-4F57-A6C2-F903C272DF2C}" sibTransId="{E09481AD-2372-41CD-BFDD-15E0BD248D0F}"/>
    <dgm:cxn modelId="{8921FBEC-22DD-495A-8CFF-83A8024A4FBE}" srcId="{B663D090-B03F-4F9A-941E-619F8D94A39B}" destId="{F547E950-01BD-46E0-AA42-23FABDEA3C7F}" srcOrd="1" destOrd="0" parTransId="{6217EBD4-8170-405D-8158-1EF3A41B4914}" sibTransId="{9E361DFC-52F7-4D44-A664-629F6F8376D8}"/>
    <dgm:cxn modelId="{CB4055C9-FC3F-4683-9D99-C4634C7FB8D6}" type="presOf" srcId="{6217EBD4-8170-405D-8158-1EF3A41B4914}" destId="{05EC41E2-4000-4086-8955-EC377B506794}" srcOrd="0" destOrd="0" presId="urn:microsoft.com/office/officeart/2008/layout/HorizontalMultiLevelHierarchy"/>
    <dgm:cxn modelId="{0C510E69-5319-4595-865A-FE923485CE45}" type="presParOf" srcId="{30A2ABA3-7FAC-48D9-A7DD-54DAF2FE2007}" destId="{3EB8A368-12B8-4876-BC54-9A1625D4AC51}" srcOrd="0" destOrd="0" presId="urn:microsoft.com/office/officeart/2008/layout/HorizontalMultiLevelHierarchy"/>
    <dgm:cxn modelId="{607A03C5-D68E-4ABC-8B1C-AE77F1A67B2A}" type="presParOf" srcId="{3EB8A368-12B8-4876-BC54-9A1625D4AC51}" destId="{3ED88CC3-9BC8-4C97-B046-C3D963CDFA6C}" srcOrd="0" destOrd="0" presId="urn:microsoft.com/office/officeart/2008/layout/HorizontalMultiLevelHierarchy"/>
    <dgm:cxn modelId="{14E29A70-EBE1-4AE9-8A25-56F5D99CC70D}" type="presParOf" srcId="{3EB8A368-12B8-4876-BC54-9A1625D4AC51}" destId="{0D10190F-34B5-44C6-B167-83C126FF1F09}" srcOrd="1" destOrd="0" presId="urn:microsoft.com/office/officeart/2008/layout/HorizontalMultiLevelHierarchy"/>
    <dgm:cxn modelId="{673C414F-C4FE-421A-A1BE-CCBE8ECF179A}" type="presParOf" srcId="{0D10190F-34B5-44C6-B167-83C126FF1F09}" destId="{05C59A4A-CB1A-4059-8C91-67938F179B8D}" srcOrd="0" destOrd="0" presId="urn:microsoft.com/office/officeart/2008/layout/HorizontalMultiLevelHierarchy"/>
    <dgm:cxn modelId="{E7C9098F-7866-4462-8466-DF35C4D9E6DA}" type="presParOf" srcId="{05C59A4A-CB1A-4059-8C91-67938F179B8D}" destId="{407C8A26-2209-46BE-9348-3343353083F3}" srcOrd="0" destOrd="0" presId="urn:microsoft.com/office/officeart/2008/layout/HorizontalMultiLevelHierarchy"/>
    <dgm:cxn modelId="{863CA835-FC9F-47AF-8DC9-360658EA6C9E}" type="presParOf" srcId="{0D10190F-34B5-44C6-B167-83C126FF1F09}" destId="{EF1BAF91-7F29-427D-9E10-6A5C4A3B3A30}" srcOrd="1" destOrd="0" presId="urn:microsoft.com/office/officeart/2008/layout/HorizontalMultiLevelHierarchy"/>
    <dgm:cxn modelId="{84BC3B7E-2B89-4539-92B7-2E0F1A7CE4ED}" type="presParOf" srcId="{EF1BAF91-7F29-427D-9E10-6A5C4A3B3A30}" destId="{531D646A-E8C9-4B95-80AC-DC2645967F14}" srcOrd="0" destOrd="0" presId="urn:microsoft.com/office/officeart/2008/layout/HorizontalMultiLevelHierarchy"/>
    <dgm:cxn modelId="{DBD17AEA-6474-40D5-B43C-DDAE0DC8B916}" type="presParOf" srcId="{EF1BAF91-7F29-427D-9E10-6A5C4A3B3A30}" destId="{2DF6DC82-83B1-4C98-BE41-EFC674DCE63F}" srcOrd="1" destOrd="0" presId="urn:microsoft.com/office/officeart/2008/layout/HorizontalMultiLevelHierarchy"/>
    <dgm:cxn modelId="{788E5DAB-C5EE-4891-8623-1381F0372151}" type="presParOf" srcId="{0D10190F-34B5-44C6-B167-83C126FF1F09}" destId="{05EC41E2-4000-4086-8955-EC377B506794}" srcOrd="2" destOrd="0" presId="urn:microsoft.com/office/officeart/2008/layout/HorizontalMultiLevelHierarchy"/>
    <dgm:cxn modelId="{18CCCED5-C502-48AB-82A3-22AEC2D02640}" type="presParOf" srcId="{05EC41E2-4000-4086-8955-EC377B506794}" destId="{28320938-F21F-4404-BBDD-38EDA2A327FF}" srcOrd="0" destOrd="0" presId="urn:microsoft.com/office/officeart/2008/layout/HorizontalMultiLevelHierarchy"/>
    <dgm:cxn modelId="{EB1B582D-A10C-49BD-8001-90B3B5D9FCCB}" type="presParOf" srcId="{0D10190F-34B5-44C6-B167-83C126FF1F09}" destId="{9EBDFA70-BF19-4A2C-A649-C15BBBF7CDA1}" srcOrd="3" destOrd="0" presId="urn:microsoft.com/office/officeart/2008/layout/HorizontalMultiLevelHierarchy"/>
    <dgm:cxn modelId="{BDDF9F02-3EE4-4F28-AA5E-99F896C882E6}" type="presParOf" srcId="{9EBDFA70-BF19-4A2C-A649-C15BBBF7CDA1}" destId="{62442DAF-9643-4759-A8AE-B987FAD4E5ED}" srcOrd="0" destOrd="0" presId="urn:microsoft.com/office/officeart/2008/layout/HorizontalMultiLevelHierarchy"/>
    <dgm:cxn modelId="{5292C3E9-F875-43DD-A8F5-0956E57F112F}" type="presParOf" srcId="{9EBDFA70-BF19-4A2C-A649-C15BBBF7CDA1}" destId="{D0C6CF2D-675A-494F-9A23-AB42882741F9}" srcOrd="1" destOrd="0" presId="urn:microsoft.com/office/officeart/2008/layout/HorizontalMultiLevelHierarchy"/>
    <dgm:cxn modelId="{6C80A89D-AC37-4F04-A960-E95C87732626}" type="presParOf" srcId="{0D10190F-34B5-44C6-B167-83C126FF1F09}" destId="{B0E3A2D9-666D-42C6-8E3B-4C27D195BE55}" srcOrd="4" destOrd="0" presId="urn:microsoft.com/office/officeart/2008/layout/HorizontalMultiLevelHierarchy"/>
    <dgm:cxn modelId="{A7F7D724-3507-4D6D-8F3E-30CFF3591549}" type="presParOf" srcId="{B0E3A2D9-666D-42C6-8E3B-4C27D195BE55}" destId="{4DD5A02E-2F87-4F9C-8633-9C89D954AD45}" srcOrd="0" destOrd="0" presId="urn:microsoft.com/office/officeart/2008/layout/HorizontalMultiLevelHierarchy"/>
    <dgm:cxn modelId="{2A368874-740E-4FD8-B06A-EFFC0F2519D7}" type="presParOf" srcId="{0D10190F-34B5-44C6-B167-83C126FF1F09}" destId="{3519DC41-73CF-4FCC-8E88-AAAEC19925A4}" srcOrd="5" destOrd="0" presId="urn:microsoft.com/office/officeart/2008/layout/HorizontalMultiLevelHierarchy"/>
    <dgm:cxn modelId="{F4B11904-B172-4222-83B9-6AB7B67349C6}" type="presParOf" srcId="{3519DC41-73CF-4FCC-8E88-AAAEC19925A4}" destId="{4B53B803-6786-4C39-ABD6-C1536483CAA2}" srcOrd="0" destOrd="0" presId="urn:microsoft.com/office/officeart/2008/layout/HorizontalMultiLevelHierarchy"/>
    <dgm:cxn modelId="{BA6452A0-F25B-49AE-984C-3650BB0A953A}" type="presParOf" srcId="{3519DC41-73CF-4FCC-8E88-AAAEC19925A4}" destId="{E2D72027-1C06-400E-8A52-3EC444FC53A8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0E3A2D9-666D-42C6-8E3B-4C27D195BE55}">
      <dsp:nvSpPr>
        <dsp:cNvPr id="0" name=""/>
        <dsp:cNvSpPr/>
      </dsp:nvSpPr>
      <dsp:spPr>
        <a:xfrm>
          <a:off x="2227190" y="2235200"/>
          <a:ext cx="556102" cy="15898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78051" y="0"/>
              </a:lnTo>
              <a:lnTo>
                <a:pt x="278051" y="1589848"/>
              </a:lnTo>
              <a:lnTo>
                <a:pt x="556102" y="1589848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/>
        </a:p>
      </dsp:txBody>
      <dsp:txXfrm>
        <a:off x="2463134" y="2988016"/>
        <a:ext cx="84215" cy="84215"/>
      </dsp:txXfrm>
    </dsp:sp>
    <dsp:sp modelId="{05EC41E2-4000-4086-8955-EC377B506794}">
      <dsp:nvSpPr>
        <dsp:cNvPr id="0" name=""/>
        <dsp:cNvSpPr/>
      </dsp:nvSpPr>
      <dsp:spPr>
        <a:xfrm>
          <a:off x="2227190" y="2136285"/>
          <a:ext cx="56602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98914"/>
              </a:moveTo>
              <a:lnTo>
                <a:pt x="283014" y="98914"/>
              </a:lnTo>
              <a:lnTo>
                <a:pt x="283014" y="45720"/>
              </a:lnTo>
              <a:lnTo>
                <a:pt x="566029" y="45720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495992" y="2167792"/>
        <a:ext cx="28426" cy="28426"/>
      </dsp:txXfrm>
    </dsp:sp>
    <dsp:sp modelId="{05C59A4A-CB1A-4059-8C91-67938F179B8D}">
      <dsp:nvSpPr>
        <dsp:cNvPr id="0" name=""/>
        <dsp:cNvSpPr/>
      </dsp:nvSpPr>
      <dsp:spPr>
        <a:xfrm>
          <a:off x="2227190" y="602092"/>
          <a:ext cx="556102" cy="1633107"/>
        </a:xfrm>
        <a:custGeom>
          <a:avLst/>
          <a:gdLst/>
          <a:ahLst/>
          <a:cxnLst/>
          <a:rect l="0" t="0" r="0" b="0"/>
          <a:pathLst>
            <a:path>
              <a:moveTo>
                <a:pt x="0" y="1633107"/>
              </a:moveTo>
              <a:lnTo>
                <a:pt x="278051" y="1633107"/>
              </a:lnTo>
              <a:lnTo>
                <a:pt x="278051" y="0"/>
              </a:lnTo>
              <a:lnTo>
                <a:pt x="556102" y="0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/>
        </a:p>
      </dsp:txBody>
      <dsp:txXfrm>
        <a:off x="2462112" y="1375516"/>
        <a:ext cx="86259" cy="86259"/>
      </dsp:txXfrm>
    </dsp:sp>
    <dsp:sp modelId="{3ED88CC3-9BC8-4C97-B046-C3D963CDFA6C}">
      <dsp:nvSpPr>
        <dsp:cNvPr id="0" name=""/>
        <dsp:cNvSpPr/>
      </dsp:nvSpPr>
      <dsp:spPr>
        <a:xfrm rot="16200000">
          <a:off x="-483102" y="1755743"/>
          <a:ext cx="4461673" cy="95891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/>
            <a:t>3 levels of reading </a:t>
          </a:r>
          <a:r>
            <a:rPr lang="en-US" sz="1600" kern="1200"/>
            <a:t>           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/>
            <a:t>(</a:t>
          </a:r>
          <a:r>
            <a:rPr lang="en-US" sz="1300" kern="1200"/>
            <a:t> </a:t>
          </a:r>
          <a:r>
            <a:rPr lang="en-US" sz="1600" kern="1200"/>
            <a:t>how reading skills are acquired)</a:t>
          </a:r>
        </a:p>
      </dsp:txBody>
      <dsp:txXfrm rot="16200000">
        <a:off x="-483102" y="1755743"/>
        <a:ext cx="4461673" cy="958913"/>
      </dsp:txXfrm>
    </dsp:sp>
    <dsp:sp modelId="{531D646A-E8C9-4B95-80AC-DC2645967F14}">
      <dsp:nvSpPr>
        <dsp:cNvPr id="0" name=""/>
        <dsp:cNvSpPr/>
      </dsp:nvSpPr>
      <dsp:spPr>
        <a:xfrm>
          <a:off x="2783293" y="22953"/>
          <a:ext cx="3506117" cy="115827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/>
            <a:t>SUPRA-LEXICAL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/>
            <a:t>Reading Comprehension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/>
            <a:t>Listening Comprehension</a:t>
          </a:r>
        </a:p>
      </dsp:txBody>
      <dsp:txXfrm>
        <a:off x="2783293" y="22953"/>
        <a:ext cx="3506117" cy="1158279"/>
      </dsp:txXfrm>
    </dsp:sp>
    <dsp:sp modelId="{62442DAF-9643-4759-A8AE-B987FAD4E5ED}">
      <dsp:nvSpPr>
        <dsp:cNvPr id="0" name=""/>
        <dsp:cNvSpPr/>
      </dsp:nvSpPr>
      <dsp:spPr>
        <a:xfrm>
          <a:off x="2793219" y="1383226"/>
          <a:ext cx="3568429" cy="159755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/>
            <a:t>LEXICAL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/>
            <a:t>Decoding (phonics),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/>
            <a:t>encoding (spelling),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/>
            <a:t>Fluency (rate &amp; accuracy)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/>
            <a:t>vocabulary knowledge</a:t>
          </a:r>
        </a:p>
      </dsp:txBody>
      <dsp:txXfrm>
        <a:off x="2793219" y="1383226"/>
        <a:ext cx="3568429" cy="1597558"/>
      </dsp:txXfrm>
    </dsp:sp>
    <dsp:sp modelId="{4B53B803-6786-4C39-ABD6-C1536483CAA2}">
      <dsp:nvSpPr>
        <dsp:cNvPr id="0" name=""/>
        <dsp:cNvSpPr/>
      </dsp:nvSpPr>
      <dsp:spPr>
        <a:xfrm>
          <a:off x="2783293" y="3202649"/>
          <a:ext cx="3564591" cy="124479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/>
            <a:t>SUB-LEXICAL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/>
            <a:t>Phonological Awareness, Rapid Naming, Working Memory, (Attention Processes), Orthographic Processing</a:t>
          </a:r>
        </a:p>
      </dsp:txBody>
      <dsp:txXfrm>
        <a:off x="2783293" y="3202649"/>
        <a:ext cx="3564591" cy="12447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E873B6-8409-49B2-BE09-CE8E36F231DC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07AA6A-19B0-4B2F-ADD4-ACD048225F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53042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5 factors that affect your teacher decision making: own childhood, children</a:t>
            </a:r>
            <a:r>
              <a:rPr lang="en-US" baseline="0" dirty="0" smtClean="0"/>
              <a:t> you teach, social/cultural situation, texts you know, politics/laws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7AA6A-19B0-4B2F-ADD4-ACD048225F2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 bwMode="auto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05200" y="1498602"/>
            <a:ext cx="5257800" cy="3298825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540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05200" y="4927600"/>
            <a:ext cx="5257800" cy="1244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xmlns="" val="3222770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6A5AC-5452-4D41-8FB5-E7EBBC5C0653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7C5E-C2BE-481E-B3D1-0D7740F294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104347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274639"/>
            <a:ext cx="1066800" cy="589756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274639"/>
            <a:ext cx="6400800" cy="589756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6A5AC-5452-4D41-8FB5-E7EBBC5C0653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7C5E-C2BE-481E-B3D1-0D7740F294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507153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6A5AC-5452-4D41-8FB5-E7EBBC5C0653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7C5E-C2BE-481E-B3D1-0D7740F294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635241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 bwMode="auto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445000"/>
            <a:ext cx="5257800" cy="1930400"/>
          </a:xfrm>
        </p:spPr>
        <p:txBody>
          <a:bodyPr anchor="t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124201"/>
            <a:ext cx="5257800" cy="1296987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41963402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701800"/>
            <a:ext cx="3733800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701800"/>
            <a:ext cx="3733800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6A5AC-5452-4D41-8FB5-E7EBBC5C0653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7C5E-C2BE-481E-B3D1-0D7740F294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893391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9" y="1608836"/>
            <a:ext cx="3730752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8200" y="2209800"/>
            <a:ext cx="3733800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7448" y="1608836"/>
            <a:ext cx="3730752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4400" y="2209800"/>
            <a:ext cx="3733800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6A5AC-5452-4D41-8FB5-E7EBBC5C0653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7C5E-C2BE-481E-B3D1-0D7740F294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52830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6A5AC-5452-4D41-8FB5-E7EBBC5C0653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7C5E-C2BE-481E-B3D1-0D7740F294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167638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6A5AC-5452-4D41-8FB5-E7EBBC5C0653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7C5E-C2BE-481E-B3D1-0D7740F294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687318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971800" y="0"/>
            <a:ext cx="59436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1" y="1701800"/>
            <a:ext cx="2514600" cy="2844800"/>
          </a:xfr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2800" y="482600"/>
            <a:ext cx="5105400" cy="5892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1" y="4648200"/>
            <a:ext cx="2514600" cy="17272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6A5AC-5452-4D41-8FB5-E7EBBC5C0653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7C5E-C2BE-481E-B3D1-0D7740F294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68072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562100" y="0"/>
            <a:ext cx="60198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4800600"/>
            <a:ext cx="5486400" cy="762000"/>
          </a:xfr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279402"/>
            <a:ext cx="5486400" cy="4448175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5562600"/>
            <a:ext cx="5486400" cy="8128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6A5AC-5452-4D41-8FB5-E7EBBC5C0653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7C5E-C2BE-481E-B3D1-0D7740F294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21337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28600" y="0"/>
            <a:ext cx="86868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76200"/>
            <a:ext cx="7620000" cy="13970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701800"/>
            <a:ext cx="7620000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400802"/>
            <a:ext cx="2057400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l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6606A5AC-5452-4D41-8FB5-E7EBBC5C0653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31645" y="6400802"/>
            <a:ext cx="4663440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ctr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7346" y="6400802"/>
            <a:ext cx="830855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r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46417C5E-C2BE-481E-B3D1-0D7740F294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44047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218987" rtl="0" eaLnBrk="1" latinLnBrk="0" hangingPunct="1">
        <a:lnSpc>
          <a:spcPct val="85000"/>
        </a:lnSpc>
        <a:spcBef>
          <a:spcPct val="0"/>
        </a:spcBef>
        <a:buNone/>
        <a:tabLst/>
        <a:defRPr sz="4400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5000"/>
        </a:lnSpc>
        <a:spcBef>
          <a:spcPts val="1866"/>
        </a:spcBef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31392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58037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584683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328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437973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6461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91264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7885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4402</a:t>
            </a:r>
            <a:br>
              <a:rPr lang="en-US" dirty="0" smtClean="0"/>
            </a:br>
            <a:r>
              <a:rPr lang="en-US" dirty="0" smtClean="0"/>
              <a:t>1-29-14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Chapter </a:t>
            </a:r>
            <a:r>
              <a:rPr lang="en-US" dirty="0" smtClean="0"/>
              <a:t>8 </a:t>
            </a:r>
            <a:r>
              <a:rPr lang="en-US" dirty="0" smtClean="0"/>
              <a:t>Lexical Skills</a:t>
            </a:r>
            <a:r>
              <a:rPr lang="en-US" smtClean="0"/>
              <a:t>: </a:t>
            </a:r>
            <a:r>
              <a:rPr lang="en-US" smtClean="0"/>
              <a:t>Word Study</a:t>
            </a:r>
            <a:endParaRPr lang="en-US" dirty="0"/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Housekeepin</a:t>
            </a:r>
            <a:r>
              <a:rPr lang="en-US" dirty="0"/>
              <a:t>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Turn in summaries + connections for chapter </a:t>
            </a:r>
            <a:r>
              <a:rPr lang="en-US" dirty="0" smtClean="0"/>
              <a:t>8</a:t>
            </a:r>
            <a:endParaRPr lang="en-US" dirty="0" smtClean="0"/>
          </a:p>
          <a:p>
            <a:r>
              <a:rPr lang="en-US" dirty="0" smtClean="0"/>
              <a:t>Novel choices reminder</a:t>
            </a:r>
          </a:p>
          <a:p>
            <a:r>
              <a:rPr lang="en-US" dirty="0" smtClean="0"/>
              <a:t>Assignments due for next class – summaries + connections chapter </a:t>
            </a:r>
            <a:r>
              <a:rPr lang="en-US" dirty="0" smtClean="0"/>
              <a:t>9</a:t>
            </a:r>
            <a:endParaRPr lang="en-US" dirty="0" smtClean="0"/>
          </a:p>
          <a:p>
            <a:r>
              <a:rPr lang="en-US" dirty="0" smtClean="0"/>
              <a:t>Read Atwell</a:t>
            </a:r>
          </a:p>
          <a:p>
            <a:r>
              <a:rPr lang="en-US" dirty="0" smtClean="0"/>
              <a:t>Meet at </a:t>
            </a:r>
            <a:r>
              <a:rPr lang="en-US" dirty="0" err="1" smtClean="0"/>
              <a:t>EHES</a:t>
            </a:r>
            <a:r>
              <a:rPr lang="en-US" dirty="0" smtClean="0"/>
              <a:t> next Monday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Journal Topic/Discussion/Read Aloud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Journal: </a:t>
            </a:r>
            <a:r>
              <a:rPr lang="en-US" dirty="0" smtClean="0"/>
              <a:t>Do you remember having trouble with words, getting stuck when reading. What strategies did you use or do you use now? </a:t>
            </a:r>
            <a:endParaRPr lang="en-US" dirty="0" smtClean="0"/>
          </a:p>
          <a:p>
            <a:r>
              <a:rPr lang="en-US" dirty="0" smtClean="0"/>
              <a:t>Read Aloud: </a:t>
            </a:r>
            <a:r>
              <a:rPr lang="en-US" i="1" dirty="0" smtClean="0"/>
              <a:t>A Whistle for Willie </a:t>
            </a:r>
            <a:r>
              <a:rPr lang="en-US" dirty="0" smtClean="0"/>
              <a:t>by Ezra Jack </a:t>
            </a:r>
            <a:r>
              <a:rPr lang="en-US" dirty="0" smtClean="0"/>
              <a:t>Keats with word and sentence prediction chart</a:t>
            </a:r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Levels of reading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838200" y="1701800"/>
          <a:ext cx="7620000" cy="447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7: Lexical Skills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Video – The word bottleneck (wiki)</a:t>
            </a:r>
          </a:p>
          <a:p>
            <a:r>
              <a:rPr lang="en-US" dirty="0" smtClean="0"/>
              <a:t>What is phonics? </a:t>
            </a:r>
          </a:p>
          <a:p>
            <a:pPr lvl="1">
              <a:buNone/>
            </a:pPr>
            <a:r>
              <a:rPr lang="en-US" dirty="0" smtClean="0"/>
              <a:t>-3 types of instruction:</a:t>
            </a:r>
          </a:p>
          <a:p>
            <a:pPr lvl="2"/>
            <a:r>
              <a:rPr lang="en-US" dirty="0" smtClean="0"/>
              <a:t>Analytic (word sorts, making words using generalizations and various patterns)</a:t>
            </a:r>
          </a:p>
          <a:p>
            <a:pPr lvl="2"/>
            <a:r>
              <a:rPr lang="en-US" dirty="0" smtClean="0"/>
              <a:t>Embedded (in literature, during guided reading, during read </a:t>
            </a:r>
            <a:r>
              <a:rPr lang="en-US" dirty="0" err="1" smtClean="0"/>
              <a:t>alouds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Synthetic (decodable readers, dyslexia programs, drill/skill worksheets)</a:t>
            </a:r>
          </a:p>
          <a:p>
            <a:r>
              <a:rPr lang="en-US" dirty="0" smtClean="0"/>
              <a:t>Systematic = should have an agreed upon sequence (</a:t>
            </a:r>
            <a:r>
              <a:rPr lang="en-US" dirty="0" err="1" smtClean="0"/>
              <a:t>TRC</a:t>
            </a:r>
            <a:r>
              <a:rPr lang="en-US" dirty="0" smtClean="0"/>
              <a:t> phonics lessons on wiki)</a:t>
            </a:r>
          </a:p>
          <a:p>
            <a:r>
              <a:rPr lang="en-US" dirty="0" smtClean="0"/>
              <a:t>Alphabet organizer race: alternatives to saying “sound it out”?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Phonics Generalizations you should be aware of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Closed syllable: </a:t>
            </a:r>
            <a:r>
              <a:rPr lang="en-US" dirty="0" err="1" smtClean="0"/>
              <a:t>CVC</a:t>
            </a:r>
            <a:r>
              <a:rPr lang="en-US" dirty="0" smtClean="0"/>
              <a:t> – 62%, short medial vowel (cat, tin, get)</a:t>
            </a:r>
          </a:p>
          <a:p>
            <a:r>
              <a:rPr lang="en-US" dirty="0" smtClean="0"/>
              <a:t>Open syllable: CV – 74%, long final vowel (no, go, he)</a:t>
            </a:r>
          </a:p>
          <a:p>
            <a:r>
              <a:rPr lang="en-US" dirty="0" smtClean="0"/>
              <a:t>Final e rule: CVCe – 60%</a:t>
            </a:r>
          </a:p>
          <a:p>
            <a:r>
              <a:rPr lang="en-US" dirty="0" smtClean="0"/>
              <a:t>Double Vowel Syllable: </a:t>
            </a:r>
            <a:r>
              <a:rPr lang="en-US" dirty="0" err="1" smtClean="0"/>
              <a:t>CVVC</a:t>
            </a:r>
            <a:r>
              <a:rPr lang="en-US" dirty="0" smtClean="0"/>
              <a:t> – when 2 vowels go walking, the first one….(45%). Actual outcomes: </a:t>
            </a:r>
          </a:p>
          <a:p>
            <a:pPr lvl="1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vowel talks (long or short) = digraph (</a:t>
            </a:r>
            <a:r>
              <a:rPr lang="en-US" dirty="0" err="1" smtClean="0"/>
              <a:t>ai</a:t>
            </a:r>
            <a:r>
              <a:rPr lang="en-US" dirty="0" smtClean="0"/>
              <a:t>, ea, </a:t>
            </a:r>
            <a:r>
              <a:rPr lang="en-US" dirty="0" err="1" smtClean="0"/>
              <a:t>oa</a:t>
            </a:r>
            <a:r>
              <a:rPr lang="en-US" dirty="0" smtClean="0"/>
              <a:t>) </a:t>
            </a:r>
          </a:p>
          <a:p>
            <a:pPr lvl="1"/>
            <a:r>
              <a:rPr lang="en-US" dirty="0" smtClean="0"/>
              <a:t>2 vowel talks (long or short) = digraph</a:t>
            </a:r>
          </a:p>
          <a:p>
            <a:pPr lvl="1"/>
            <a:r>
              <a:rPr lang="en-US" dirty="0" err="1" smtClean="0"/>
              <a:t>Dipthongs</a:t>
            </a:r>
            <a:r>
              <a:rPr lang="en-US" dirty="0" smtClean="0"/>
              <a:t> = </a:t>
            </a:r>
            <a:r>
              <a:rPr lang="en-US" dirty="0" err="1" smtClean="0"/>
              <a:t>oi</a:t>
            </a:r>
            <a:r>
              <a:rPr lang="en-US" dirty="0" smtClean="0"/>
              <a:t>, </a:t>
            </a:r>
            <a:r>
              <a:rPr lang="en-US" dirty="0" err="1" smtClean="0"/>
              <a:t>oy</a:t>
            </a:r>
            <a:r>
              <a:rPr lang="en-US" dirty="0" smtClean="0"/>
              <a:t>, </a:t>
            </a:r>
            <a:r>
              <a:rPr lang="en-US" dirty="0" err="1" smtClean="0"/>
              <a:t>ou</a:t>
            </a:r>
            <a:r>
              <a:rPr lang="en-US" dirty="0" smtClean="0"/>
              <a:t>, </a:t>
            </a:r>
            <a:r>
              <a:rPr lang="en-US" dirty="0" err="1" smtClean="0"/>
              <a:t>ow</a:t>
            </a:r>
            <a:r>
              <a:rPr lang="en-US" dirty="0" smtClean="0"/>
              <a:t>, 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Sample Lexical &amp; Sublexical Activities (to use with your </a:t>
            </a:r>
            <a:r>
              <a:rPr lang="en-US" sz="3600" dirty="0" err="1" smtClean="0"/>
              <a:t>EHES</a:t>
            </a:r>
            <a:r>
              <a:rPr lang="en-US" sz="3600" dirty="0" smtClean="0"/>
              <a:t> students)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Elkonin Boxes for PA and phonics</a:t>
            </a:r>
          </a:p>
          <a:p>
            <a:r>
              <a:rPr lang="en-US" dirty="0" smtClean="0"/>
              <a:t>Word and picture sorts (</a:t>
            </a:r>
            <a:r>
              <a:rPr lang="en-US" dirty="0" err="1" smtClean="0"/>
              <a:t>ipads</a:t>
            </a:r>
            <a:r>
              <a:rPr lang="en-US" dirty="0" smtClean="0"/>
              <a:t>)</a:t>
            </a:r>
          </a:p>
          <a:p>
            <a:r>
              <a:rPr lang="en-US" dirty="0" smtClean="0"/>
              <a:t>Word wall games (portable word wall) – </a:t>
            </a:r>
          </a:p>
          <a:p>
            <a:pPr lvl="1"/>
            <a:r>
              <a:rPr lang="en-US" dirty="0" smtClean="0"/>
              <a:t>word wall chants on wiki </a:t>
            </a:r>
          </a:p>
          <a:p>
            <a:pPr lvl="1"/>
            <a:r>
              <a:rPr lang="en-US" dirty="0" err="1" smtClean="0"/>
              <a:t>Wordo</a:t>
            </a:r>
            <a:r>
              <a:rPr lang="en-US" dirty="0" smtClean="0"/>
              <a:t>/word wall </a:t>
            </a:r>
            <a:r>
              <a:rPr lang="en-US" dirty="0" smtClean="0"/>
              <a:t>bingo</a:t>
            </a:r>
          </a:p>
          <a:p>
            <a:pPr lvl="1"/>
            <a:r>
              <a:rPr lang="en-US" dirty="0" smtClean="0"/>
              <a:t>Personal word dictionary</a:t>
            </a:r>
            <a:endParaRPr lang="en-US" dirty="0" smtClean="0"/>
          </a:p>
          <a:p>
            <a:r>
              <a:rPr lang="en-US" dirty="0" smtClean="0"/>
              <a:t>Practice </a:t>
            </a:r>
            <a:r>
              <a:rPr lang="en-US" dirty="0" smtClean="0"/>
              <a:t>Deriving a making words using </a:t>
            </a:r>
            <a:r>
              <a:rPr lang="en-US" dirty="0" err="1" smtClean="0"/>
              <a:t>ipads</a:t>
            </a:r>
            <a:r>
              <a:rPr lang="en-US" dirty="0" smtClean="0"/>
              <a:t> (word generator and magnetic letters)</a:t>
            </a:r>
          </a:p>
          <a:p>
            <a:r>
              <a:rPr lang="en-US" dirty="0" smtClean="0"/>
              <a:t>Word Detectives A-Z </a:t>
            </a:r>
            <a:r>
              <a:rPr lang="en-US" dirty="0" smtClean="0"/>
              <a:t>activity</a:t>
            </a:r>
          </a:p>
          <a:p>
            <a:r>
              <a:rPr lang="en-US" dirty="0" smtClean="0"/>
              <a:t>Big book Cloze passage post-its </a:t>
            </a:r>
          </a:p>
          <a:p>
            <a:r>
              <a:rPr lang="en-US" dirty="0" smtClean="0"/>
              <a:t>LEA – experiences that become talk written down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ooks 16x9">
  <a:themeElements>
    <a:clrScheme name="Books_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book layout</Template>
  <TotalTime>1988</TotalTime>
  <Words>433</Words>
  <Application>Microsoft Office PowerPoint</Application>
  <PresentationFormat>On-screen Show (4:3)</PresentationFormat>
  <Paragraphs>56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Books 16x9</vt:lpstr>
      <vt:lpstr>4402 1-29-14</vt:lpstr>
      <vt:lpstr>Housekeeping</vt:lpstr>
      <vt:lpstr>Journal Topic/Discussion/Read Aloud</vt:lpstr>
      <vt:lpstr>3 Levels of reading</vt:lpstr>
      <vt:lpstr>Chapter 7: Lexical Skills</vt:lpstr>
      <vt:lpstr>Phonics Generalizations you should be aware of</vt:lpstr>
      <vt:lpstr>Sample Lexical &amp; Sublexical Activities (to use with your EHES students)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4402 1-22-14</dc:title>
  <dc:creator>Kary</dc:creator>
  <cp:lastModifiedBy>Kary</cp:lastModifiedBy>
  <cp:revision>26</cp:revision>
  <dcterms:created xsi:type="dcterms:W3CDTF">2014-01-20T19:55:56Z</dcterms:created>
  <dcterms:modified xsi:type="dcterms:W3CDTF">2014-01-29T15:00:35Z</dcterms:modified>
</cp:coreProperties>
</file>